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4" r:id="rId3"/>
    <p:sldMasterId id="2147483677" r:id="rId4"/>
  </p:sldMasterIdLst>
  <p:notesMasterIdLst>
    <p:notesMasterId r:id="rId33"/>
  </p:notesMasterIdLst>
  <p:sldIdLst>
    <p:sldId id="419" r:id="rId5"/>
    <p:sldId id="604" r:id="rId6"/>
    <p:sldId id="602" r:id="rId7"/>
    <p:sldId id="605" r:id="rId8"/>
    <p:sldId id="632" r:id="rId9"/>
    <p:sldId id="608" r:id="rId10"/>
    <p:sldId id="628" r:id="rId11"/>
    <p:sldId id="629" r:id="rId12"/>
    <p:sldId id="630" r:id="rId13"/>
    <p:sldId id="631" r:id="rId14"/>
    <p:sldId id="633" r:id="rId15"/>
    <p:sldId id="607" r:id="rId16"/>
    <p:sldId id="609" r:id="rId17"/>
    <p:sldId id="619" r:id="rId18"/>
    <p:sldId id="610" r:id="rId19"/>
    <p:sldId id="618" r:id="rId20"/>
    <p:sldId id="613" r:id="rId21"/>
    <p:sldId id="614" r:id="rId22"/>
    <p:sldId id="611" r:id="rId23"/>
    <p:sldId id="621" r:id="rId24"/>
    <p:sldId id="634" r:id="rId25"/>
    <p:sldId id="636" r:id="rId26"/>
    <p:sldId id="637" r:id="rId27"/>
    <p:sldId id="638" r:id="rId28"/>
    <p:sldId id="635" r:id="rId29"/>
    <p:sldId id="622" r:id="rId30"/>
    <p:sldId id="606" r:id="rId31"/>
    <p:sldId id="639" r:id="rId3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2C"/>
    <a:srgbClr val="F2F2F5"/>
    <a:srgbClr val="00F617"/>
    <a:srgbClr val="1FBAD7"/>
    <a:srgbClr val="0A091B"/>
    <a:srgbClr val="64D4EA"/>
    <a:srgbClr val="4CCCE6"/>
    <a:srgbClr val="6CD5EA"/>
    <a:srgbClr val="2BC3E1"/>
    <a:srgbClr val="57C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4378" autoAdjust="0"/>
  </p:normalViewPr>
  <p:slideViewPr>
    <p:cSldViewPr>
      <p:cViewPr varScale="1">
        <p:scale>
          <a:sx n="53" d="100"/>
          <a:sy n="53" d="100"/>
        </p:scale>
        <p:origin x="24" y="44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86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08.06.2017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507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16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423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368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063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7893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441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936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1024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3557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858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5200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031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3744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267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55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46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13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908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3004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878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244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926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93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story of how on </a:t>
            </a:r>
            <a:r>
              <a:rPr lang="en-US" dirty="0" err="1"/>
              <a:t>On</a:t>
            </a:r>
            <a:r>
              <a:rPr lang="en-US" dirty="0"/>
              <a:t> June</a:t>
            </a:r>
            <a:r>
              <a:rPr lang="en-US" baseline="0" dirty="0"/>
              <a:t> 4</a:t>
            </a:r>
            <a:r>
              <a:rPr lang="en-US" baseline="30000" dirty="0"/>
              <a:t>th</a:t>
            </a:r>
            <a:r>
              <a:rPr lang="en-US" baseline="0" dirty="0"/>
              <a:t> at the homer soda festival I was going to use my app</a:t>
            </a:r>
          </a:p>
          <a:p>
            <a:endParaRPr lang="en-US" baseline="0" dirty="0"/>
          </a:p>
          <a:p>
            <a:r>
              <a:rPr lang="en-US" baseline="0" dirty="0"/>
              <a:t>Let me show you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691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2755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93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60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645375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33183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100584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86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10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1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09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0" grpId="1"/>
      <p:bldP spid="6" grpId="1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03338" y="3257550"/>
            <a:ext cx="5715000" cy="383381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6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6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38235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03C9-CD88-4BF8-858A-D62CEC8F050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458B-16FD-45F0-8B9E-EE602BED9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340061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3" r:id="rId3"/>
    <p:sldLayoutId id="2147483680" r:id="rId4"/>
    <p:sldLayoutId id="2147483697" r:id="rId5"/>
    <p:sldLayoutId id="2147483698" r:id="rId6"/>
    <p:sldLayoutId id="2147483735" r:id="rId7"/>
    <p:sldLayoutId id="2147483736" r:id="rId8"/>
    <p:sldLayoutId id="2147483738" r:id="rId9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43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32" r:id="rId2"/>
    <p:sldLayoutId id="2147483731" r:id="rId3"/>
    <p:sldLayoutId id="2147483701" r:id="rId4"/>
    <p:sldLayoutId id="2147483700" r:id="rId5"/>
    <p:sldLayoutId id="2147483699" r:id="rId6"/>
    <p:sldLayoutId id="2147483668" r:id="rId7"/>
    <p:sldLayoutId id="2147483670" r:id="rId8"/>
    <p:sldLayoutId id="2147483671" r:id="rId9"/>
    <p:sldLayoutId id="2147483695" r:id="rId10"/>
    <p:sldLayoutId id="2147483696" r:id="rId11"/>
    <p:sldLayoutId id="2147483734" r:id="rId12"/>
    <p:sldLayoutId id="2147483737" r:id="rId13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33" r:id="rId24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alpha val="3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400800" cy="10287000"/>
          </a:xfrm>
          <a:prstGeom prst="rect">
            <a:avLst/>
          </a:prstGeom>
          <a:solidFill>
            <a:schemeClr val="tx1">
              <a:alpha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72028" y="1943100"/>
            <a:ext cx="6801381" cy="5097841"/>
            <a:chOff x="-172028" y="807659"/>
            <a:chExt cx="6801381" cy="5097841"/>
          </a:xfrm>
        </p:grpSpPr>
        <p:sp>
          <p:nvSpPr>
            <p:cNvPr id="19" name="TextBox 18"/>
            <p:cNvSpPr txBox="1"/>
            <p:nvPr/>
          </p:nvSpPr>
          <p:spPr>
            <a:xfrm>
              <a:off x="-172028" y="2268250"/>
              <a:ext cx="640079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-- w/--</a:t>
              </a:r>
              <a:endParaRPr lang="en-US" sz="9600" dirty="0">
                <a:solidFill>
                  <a:schemeClr val="bg2"/>
                </a:solidFill>
                <a:latin typeface="Wilderness Typeface" panose="000005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9852" y="807659"/>
              <a:ext cx="41148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&amp;</a:t>
              </a:r>
              <a:endParaRPr lang="en-US" sz="13800" dirty="0">
                <a:solidFill>
                  <a:schemeClr val="bg2"/>
                </a:solidFill>
                <a:latin typeface="Wilderness Typeface" panose="00000500000000000000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989871"/>
              <a:ext cx="6400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up</a:t>
              </a:r>
              <a:r>
                <a:rPr lang="en-US" sz="66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    </a:t>
              </a:r>
              <a:r>
                <a:rPr lang="en-US" sz="54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running</a:t>
              </a:r>
              <a:endParaRPr lang="en-US" sz="6600" b="1" dirty="0">
                <a:solidFill>
                  <a:schemeClr val="tx2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2775372" y="3917151"/>
              <a:ext cx="68348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8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|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554" y="3789516"/>
              <a:ext cx="64007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chemeClr val="accent1"/>
                  </a:solidFill>
                  <a:ea typeface="Roboto Condensed" panose="02000000000000000000" pitchFamily="2" charset="0"/>
                  <a:cs typeface="Lato Semibold" panose="020F0502020204030203" pitchFamily="34" charset="0"/>
                </a:rPr>
                <a:t>progressive</a:t>
              </a:r>
              <a:endParaRPr lang="ru-RU" sz="88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9569" y="4487000"/>
              <a:ext cx="5210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600" b="1" dirty="0">
                  <a:solidFill>
                    <a:schemeClr val="accent1"/>
                  </a:solidFill>
                  <a:ea typeface="Roboto Condensed" panose="02000000000000000000" pitchFamily="2" charset="0"/>
                  <a:cs typeface="Lato Semibold" panose="020F0502020204030203" pitchFamily="34" charset="0"/>
                </a:rPr>
                <a:t>web apps</a:t>
              </a:r>
              <a:endParaRPr lang="ru-RU" sz="80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85900"/>
            <a:ext cx="9753600" cy="7315200"/>
          </a:xfrm>
          <a:prstGeom prst="rect">
            <a:avLst/>
          </a:prstGeom>
          <a:effectLst/>
        </p:spPr>
      </p:pic>
      <p:sp>
        <p:nvSpPr>
          <p:cNvPr id="5" name="Rectangle: Rounded Corners 4"/>
          <p:cNvSpPr/>
          <p:nvPr/>
        </p:nvSpPr>
        <p:spPr>
          <a:xfrm>
            <a:off x="14723706" y="9501288"/>
            <a:ext cx="3352800" cy="595212"/>
          </a:xfrm>
          <a:prstGeom prst="roundRect">
            <a:avLst/>
          </a:prstGeom>
          <a:solidFill>
            <a:schemeClr val="bg2">
              <a:alpha val="4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30400" y="9568061"/>
            <a:ext cx="3369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Nik Molnar | @nikmd23</a:t>
            </a:r>
          </a:p>
        </p:txBody>
      </p:sp>
    </p:spTree>
    <p:extLst>
      <p:ext uri="{BB962C8B-B14F-4D97-AF65-F5344CB8AC3E}">
        <p14:creationId xmlns:p14="http://schemas.microsoft.com/office/powerpoint/2010/main" val="370727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7824" y="3750557"/>
            <a:ext cx="3154710" cy="44165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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34" idx="1"/>
            <a:endCxn id="3" idx="3"/>
          </p:cNvCxnSpPr>
          <p:nvPr/>
        </p:nvCxnSpPr>
        <p:spPr>
          <a:xfrm flipH="1">
            <a:off x="4688758" y="5958854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20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703534" y="5981699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0703534" y="5958465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6687800" y="44577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6687800" y="5471536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687800" y="6485372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FontAwesome" pitchFamily="2" charset="0"/>
              </a:rPr>
              <a:t></a:t>
            </a:r>
          </a:p>
        </p:txBody>
      </p:sp>
    </p:spTree>
    <p:extLst>
      <p:ext uri="{BB962C8B-B14F-4D97-AF65-F5344CB8AC3E}">
        <p14:creationId xmlns:p14="http://schemas.microsoft.com/office/powerpoint/2010/main" val="53035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repeatCount="9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445" y="6494502"/>
            <a:ext cx="45656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installable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008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2014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6"/>
                </a:solidFill>
                <a:latin typeface="FontAwesome" pitchFamily="2" charset="0"/>
              </a:rPr>
              <a:t>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2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&lt;link 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"manifest"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href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"/</a:t>
            </a:r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9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"name":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short_name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start_url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"#3498DB"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"#34495E"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src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"/path/to/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image.ext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"image/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png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"name":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short_name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9296400" y="4475117"/>
            <a:ext cx="2023925" cy="592183"/>
            <a:chOff x="9296400" y="4475117"/>
            <a:chExt cx="2023925" cy="592183"/>
          </a:xfrm>
        </p:grpSpPr>
        <p:sp>
          <p:nvSpPr>
            <p:cNvPr id="20" name="Right Bracket 19"/>
            <p:cNvSpPr/>
            <p:nvPr/>
          </p:nvSpPr>
          <p:spPr>
            <a:xfrm>
              <a:off x="9296400" y="4475117"/>
              <a:ext cx="148054" cy="592183"/>
            </a:xfrm>
            <a:prstGeom prst="rightBracket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44454" y="4555764"/>
              <a:ext cx="18758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Identity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9223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3487400" y="3848100"/>
            <a:ext cx="1066800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7500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2701098" y="7200900"/>
            <a:ext cx="1014902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start_url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sp>
        <p:nvSpPr>
          <p:cNvPr id="12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"#3498DB"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"#34495E"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6539"/>
            <a:ext cx="3438174" cy="591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>
            <a:off x="12344400" y="3162300"/>
            <a:ext cx="762000" cy="0"/>
          </a:xfrm>
          <a:prstGeom prst="straightConnector1">
            <a:avLst/>
          </a:prstGeom>
          <a:ln w="38100">
            <a:solidFill>
              <a:schemeClr val="bg2"/>
            </a:solidFill>
            <a:headEnd type="oval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71689"/>
            <a:ext cx="3438174" cy="591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71690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4630400" y="3823439"/>
            <a:ext cx="1219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899" y="1209223"/>
            <a:ext cx="3419797" cy="5884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2663899" y="6680594"/>
            <a:ext cx="3419797" cy="44410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861" y="4519106"/>
            <a:ext cx="6079638" cy="3215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7526000" y="4519105"/>
            <a:ext cx="457200" cy="3215193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7832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6110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2701098" y="1207831"/>
            <a:ext cx="3438174" cy="436095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15800" y="2856109"/>
            <a:ext cx="3438174" cy="5480305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5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src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"/path/to/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image.ext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"image/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png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9296400" y="7533824"/>
            <a:ext cx="2335801" cy="1648276"/>
            <a:chOff x="9322799" y="7533824"/>
            <a:chExt cx="2335801" cy="1648276"/>
          </a:xfrm>
        </p:grpSpPr>
        <p:sp>
          <p:nvSpPr>
            <p:cNvPr id="24" name="Right Bracket 23"/>
            <p:cNvSpPr/>
            <p:nvPr/>
          </p:nvSpPr>
          <p:spPr>
            <a:xfrm>
              <a:off x="9322799" y="7533824"/>
              <a:ext cx="148054" cy="1648276"/>
            </a:xfrm>
            <a:prstGeom prst="rightBracket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470853" y="8142518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Icons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9223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12984480" y="3734349"/>
            <a:ext cx="498521" cy="494751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7500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12166993" y="7163349"/>
            <a:ext cx="498521" cy="494751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FontAwesome" pitchFamily="2" charset="0"/>
              </a:rPr>
              <a:t></a:t>
            </a:r>
          </a:p>
        </p:txBody>
      </p:sp>
      <p:sp>
        <p:nvSpPr>
          <p:cNvPr id="20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en-US" sz="1600" b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7620000" cy="1277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reach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vs. richness</a:t>
            </a:r>
            <a:br>
              <a:rPr lang="en-US" dirty="0"/>
            </a:br>
            <a:r>
              <a:rPr lang="en-US" sz="1600" b="0" dirty="0">
                <a:solidFill>
                  <a:schemeClr val="tx2"/>
                </a:solidFill>
              </a:rPr>
              <a:t>There are 10 kinds of people in the world. </a:t>
            </a:r>
            <a:br>
              <a:rPr lang="en-US" sz="1600" b="0" dirty="0">
                <a:solidFill>
                  <a:schemeClr val="tx2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Those that understand binary, and those that don’t.</a:t>
            </a:r>
            <a:endParaRPr lang="en-US" sz="4000" b="0" dirty="0">
              <a:solidFill>
                <a:schemeClr val="tx2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447800" y="6578034"/>
            <a:ext cx="2286000" cy="2286000"/>
            <a:chOff x="1447800" y="5934045"/>
            <a:chExt cx="2286000" cy="2286000"/>
          </a:xfrm>
        </p:grpSpPr>
        <p:sp>
          <p:nvSpPr>
            <p:cNvPr id="13" name="Oval 12"/>
            <p:cNvSpPr/>
            <p:nvPr/>
          </p:nvSpPr>
          <p:spPr>
            <a:xfrm>
              <a:off x="14478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61626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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10300" y="6578034"/>
            <a:ext cx="2286000" cy="2286000"/>
            <a:chOff x="7391400" y="5937736"/>
            <a:chExt cx="2286000" cy="2286000"/>
          </a:xfrm>
        </p:grpSpPr>
        <p:sp>
          <p:nvSpPr>
            <p:cNvPr id="23" name="Oval 22"/>
            <p:cNvSpPr/>
            <p:nvPr/>
          </p:nvSpPr>
          <p:spPr>
            <a:xfrm>
              <a:off x="7391400" y="5937736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2400" y="629221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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47800" y="3225217"/>
            <a:ext cx="2286000" cy="2286000"/>
            <a:chOff x="1447800" y="2945814"/>
            <a:chExt cx="2286000" cy="2286000"/>
          </a:xfrm>
        </p:grpSpPr>
        <p:sp>
          <p:nvSpPr>
            <p:cNvPr id="25" name="Oval 24"/>
            <p:cNvSpPr/>
            <p:nvPr/>
          </p:nvSpPr>
          <p:spPr>
            <a:xfrm>
              <a:off x="14478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8800" y="31908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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10300" y="3225217"/>
            <a:ext cx="2286000" cy="2286000"/>
            <a:chOff x="7391400" y="2945814"/>
            <a:chExt cx="2286000" cy="2286000"/>
          </a:xfrm>
        </p:grpSpPr>
        <p:sp>
          <p:nvSpPr>
            <p:cNvPr id="27" name="Oval 26"/>
            <p:cNvSpPr/>
            <p:nvPr/>
          </p:nvSpPr>
          <p:spPr>
            <a:xfrm>
              <a:off x="73914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72400" y="3075196"/>
              <a:ext cx="1524000" cy="186204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accent6"/>
                  </a:solidFill>
                  <a:latin typeface="FontAwesome" pitchFamily="2" charset="0"/>
                </a:rPr>
                <a:t></a:t>
              </a:r>
              <a:endParaRPr lang="en-US" sz="96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972800" y="6397595"/>
            <a:ext cx="2286000" cy="2646878"/>
            <a:chOff x="13335000" y="5629245"/>
            <a:chExt cx="2286000" cy="2646878"/>
          </a:xfrm>
        </p:grpSpPr>
        <p:sp>
          <p:nvSpPr>
            <p:cNvPr id="29" name="Oval 28"/>
            <p:cNvSpPr/>
            <p:nvPr/>
          </p:nvSpPr>
          <p:spPr>
            <a:xfrm>
              <a:off x="133350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716000" y="5629245"/>
              <a:ext cx="1524000" cy="26468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600" dirty="0">
                  <a:solidFill>
                    <a:schemeClr val="accent6"/>
                  </a:solidFill>
                  <a:latin typeface="FontAwesome" pitchFamily="2" charset="0"/>
                </a:rPr>
                <a:t></a:t>
              </a:r>
              <a:endParaRPr lang="en-US" sz="80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cxnSp>
        <p:nvCxnSpPr>
          <p:cNvPr id="33" name="Straight Connector 32"/>
          <p:cNvCxnSpPr>
            <a:stCxn id="13" idx="6"/>
            <a:endCxn id="23" idx="2"/>
          </p:cNvCxnSpPr>
          <p:nvPr/>
        </p:nvCxnSpPr>
        <p:spPr>
          <a:xfrm>
            <a:off x="3733800" y="7721034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5"/>
            <a:endCxn id="23" idx="1"/>
          </p:cNvCxnSpPr>
          <p:nvPr/>
        </p:nvCxnSpPr>
        <p:spPr>
          <a:xfrm>
            <a:off x="3399023" y="5176440"/>
            <a:ext cx="3146054" cy="1736371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6"/>
            <a:endCxn id="27" idx="2"/>
          </p:cNvCxnSpPr>
          <p:nvPr/>
        </p:nvCxnSpPr>
        <p:spPr>
          <a:xfrm>
            <a:off x="3733800" y="4368217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5"/>
            <a:endCxn id="29" idx="1"/>
          </p:cNvCxnSpPr>
          <p:nvPr/>
        </p:nvCxnSpPr>
        <p:spPr>
          <a:xfrm>
            <a:off x="8161523" y="5176440"/>
            <a:ext cx="3146054" cy="1860732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10972800" y="2790862"/>
            <a:ext cx="2286000" cy="3154710"/>
            <a:chOff x="13335000" y="2505045"/>
            <a:chExt cx="2286000" cy="3154710"/>
          </a:xfrm>
        </p:grpSpPr>
        <p:sp>
          <p:nvSpPr>
            <p:cNvPr id="43" name="Oval 42"/>
            <p:cNvSpPr/>
            <p:nvPr/>
          </p:nvSpPr>
          <p:spPr>
            <a:xfrm>
              <a:off x="13335000" y="2942123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0" y="2505045"/>
              <a:ext cx="1524000" cy="31547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9900" b="1" dirty="0">
                  <a:solidFill>
                    <a:schemeClr val="accent6"/>
                  </a:solidFill>
                  <a:latin typeface="Wilderness Typeface" panose="00000500000000000000" pitchFamily="2" charset="0"/>
                </a:rPr>
                <a:t>?</a:t>
              </a:r>
            </a:p>
          </p:txBody>
        </p:sp>
      </p:grpSp>
      <p:cxnSp>
        <p:nvCxnSpPr>
          <p:cNvPr id="45" name="Straight Connector 44"/>
          <p:cNvCxnSpPr>
            <a:stCxn id="43" idx="4"/>
            <a:endCxn id="29" idx="0"/>
          </p:cNvCxnSpPr>
          <p:nvPr/>
        </p:nvCxnSpPr>
        <p:spPr>
          <a:xfrm>
            <a:off x="12115800" y="5513940"/>
            <a:ext cx="0" cy="1188455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5801" y="9391590"/>
            <a:ext cx="14096999" cy="400110"/>
            <a:chOff x="685801" y="9391590"/>
            <a:chExt cx="14096999" cy="40011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685801" y="9597995"/>
              <a:ext cx="1409699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80789" y="9391590"/>
              <a:ext cx="1020023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Text UI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13027" y="9391590"/>
              <a:ext cx="169309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Graphical UI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18333" y="9391590"/>
              <a:ext cx="1394934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Natural UI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9811" y="2628900"/>
            <a:ext cx="400112" cy="6962745"/>
            <a:chOff x="469811" y="2628900"/>
            <a:chExt cx="400112" cy="696274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92149" y="2628900"/>
              <a:ext cx="0" cy="6962745"/>
            </a:xfrm>
            <a:prstGeom prst="line">
              <a:avLst/>
            </a:prstGeom>
            <a:ln w="38100" cap="sq">
              <a:solidFill>
                <a:schemeClr val="accent2"/>
              </a:solidFill>
              <a:bevel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242505" y="7520979"/>
              <a:ext cx="85472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Local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179188" y="4168162"/>
              <a:ext cx="981359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Global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931154" y="3225217"/>
            <a:ext cx="2391146" cy="2286000"/>
            <a:chOff x="14668500" y="4367960"/>
            <a:chExt cx="2391146" cy="2286000"/>
          </a:xfrm>
        </p:grpSpPr>
        <p:sp>
          <p:nvSpPr>
            <p:cNvPr id="38" name="Oval 37"/>
            <p:cNvSpPr/>
            <p:nvPr/>
          </p:nvSpPr>
          <p:spPr>
            <a:xfrm>
              <a:off x="14706600" y="4367960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8500" y="4610100"/>
              <a:ext cx="2391146" cy="1793358"/>
            </a:xfrm>
            <a:prstGeom prst="rect">
              <a:avLst/>
            </a:prstGeom>
            <a:effectLst/>
          </p:spPr>
        </p:pic>
      </p:grpSp>
      <p:sp>
        <p:nvSpPr>
          <p:cNvPr id="4" name="TextBox 3"/>
          <p:cNvSpPr txBox="1"/>
          <p:nvPr/>
        </p:nvSpPr>
        <p:spPr>
          <a:xfrm>
            <a:off x="3333750" y="7277100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1992</a:t>
            </a:r>
          </a:p>
        </p:txBody>
      </p:sp>
      <p:sp>
        <p:nvSpPr>
          <p:cNvPr id="42" name="TextBox 41"/>
          <p:cNvSpPr txBox="1"/>
          <p:nvPr/>
        </p:nvSpPr>
        <p:spPr>
          <a:xfrm rot="1745975">
            <a:off x="3461937" y="5631048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1998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99023" y="3948903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2004</a:t>
            </a:r>
          </a:p>
        </p:txBody>
      </p:sp>
      <p:sp>
        <p:nvSpPr>
          <p:cNvPr id="47" name="TextBox 46"/>
          <p:cNvSpPr txBox="1"/>
          <p:nvPr/>
        </p:nvSpPr>
        <p:spPr>
          <a:xfrm rot="1838619">
            <a:off x="8233576" y="5735408"/>
            <a:ext cx="327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365666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46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300" y="571411"/>
            <a:ext cx="8115300" cy="937180"/>
          </a:xfrm>
        </p:spPr>
        <p:txBody>
          <a:bodyPr/>
          <a:lstStyle/>
          <a:p>
            <a:r>
              <a:rPr lang="en-US" dirty="0"/>
              <a:t>install banner </a:t>
            </a:r>
            <a:r>
              <a:rPr lang="en-US" dirty="0">
                <a:solidFill>
                  <a:schemeClr val="accent1"/>
                </a:solidFill>
              </a:rPr>
              <a:t>requirements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A common programming solution is to use threads. But then, two ‘</a:t>
            </a:r>
            <a:r>
              <a:rPr lang="en-US" sz="1600" b="0" dirty="0" err="1">
                <a:solidFill>
                  <a:schemeClr val="tx2"/>
                </a:solidFill>
              </a:rPr>
              <a:t>llyou</a:t>
            </a:r>
            <a:r>
              <a:rPr lang="en-US" sz="1600" b="0" dirty="0">
                <a:solidFill>
                  <a:schemeClr val="tx2"/>
                </a:solidFill>
              </a:rPr>
              <a:t> </a:t>
            </a:r>
            <a:r>
              <a:rPr lang="en-US" sz="1600" b="0" dirty="0" err="1">
                <a:solidFill>
                  <a:schemeClr val="tx2"/>
                </a:solidFill>
              </a:rPr>
              <a:t>hav</a:t>
            </a:r>
            <a:r>
              <a:rPr lang="en-US" sz="1600" b="0" dirty="0">
                <a:solidFill>
                  <a:schemeClr val="tx2"/>
                </a:solidFill>
              </a:rPr>
              <a:t> </a:t>
            </a:r>
            <a:r>
              <a:rPr lang="en-US" sz="1600" b="0" dirty="0" err="1">
                <a:solidFill>
                  <a:schemeClr val="tx2"/>
                </a:solidFill>
              </a:rPr>
              <a:t>erpoblesm</a:t>
            </a:r>
            <a:r>
              <a:rPr lang="en-US" sz="1600" b="0" dirty="0">
                <a:solidFill>
                  <a:schemeClr val="tx2"/>
                </a:solidFill>
              </a:rPr>
              <a:t>.</a:t>
            </a:r>
            <a:endParaRPr lang="uk-UA" sz="1600" b="0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52750" y="2118396"/>
            <a:ext cx="12382500" cy="1143000"/>
            <a:chOff x="3429000" y="3046511"/>
            <a:chExt cx="1238250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124449" y="3294845"/>
              <a:ext cx="10687051" cy="685986"/>
              <a:chOff x="5124449" y="3294845"/>
              <a:chExt cx="10687051" cy="68598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24449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secure site with </a:t>
                </a:r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green lock icon</a:t>
                </a:r>
                <a:endParaRPr lang="uk-UA" sz="3600" dirty="0">
                  <a:solidFill>
                    <a:schemeClr val="accent6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952750" y="3888764"/>
            <a:ext cx="12382500" cy="1143000"/>
            <a:chOff x="3429000" y="3046511"/>
            <a:chExt cx="12382500" cy="1143000"/>
          </a:xfrm>
        </p:grpSpPr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4450" y="3294845"/>
              <a:ext cx="10687050" cy="685986"/>
              <a:chOff x="5124450" y="3294845"/>
              <a:chExt cx="10687050" cy="68598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124450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registered </a:t>
                </a:r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service worker</a:t>
                </a:r>
                <a:endParaRPr lang="uk-UA" sz="3600" dirty="0">
                  <a:solidFill>
                    <a:schemeClr val="accent6"/>
                  </a:solidFill>
                  <a:latin typeface="+mj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952750" y="5659132"/>
            <a:ext cx="12382500" cy="1143000"/>
            <a:chOff x="3429000" y="3046511"/>
            <a:chExt cx="12382500" cy="1143000"/>
          </a:xfrm>
        </p:grpSpPr>
        <p:sp>
          <p:nvSpPr>
            <p:cNvPr id="1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24450" y="3294845"/>
              <a:ext cx="10687050" cy="685986"/>
              <a:chOff x="5124450" y="3294845"/>
              <a:chExt cx="10687050" cy="68598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24450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offline</a:t>
                </a:r>
                <a:r>
                  <a:rPr lang="en-US" sz="3600" dirty="0">
                    <a:latin typeface="+mj-lt"/>
                  </a:rPr>
                  <a:t> experience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952750" y="7429500"/>
            <a:ext cx="12382500" cy="1341192"/>
            <a:chOff x="3429000" y="2947415"/>
            <a:chExt cx="12382500" cy="1341192"/>
          </a:xfrm>
        </p:grpSpPr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124450" y="2947415"/>
              <a:ext cx="10687050" cy="1341192"/>
              <a:chOff x="5124450" y="2947415"/>
              <a:chExt cx="10687050" cy="134119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app manifest</a:t>
                </a:r>
                <a:r>
                  <a:rPr lang="en-US" sz="3600" dirty="0">
                    <a:latin typeface="+mj-lt"/>
                  </a:rPr>
                  <a:t> with: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124450" y="3580721"/>
                <a:ext cx="10687050" cy="707886"/>
              </a:xfrm>
              <a:prstGeom prst="rect">
                <a:avLst/>
              </a:prstGeom>
              <a:noFill/>
            </p:spPr>
            <p:txBody>
              <a:bodyPr wrap="square" numCol="3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name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short_name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icons</a:t>
                </a:r>
                <a:r>
                  <a:rPr lang="en-US" sz="2000" dirty="0">
                    <a:solidFill>
                      <a:schemeClr val="tx2"/>
                    </a:solidFill>
                  </a:rPr>
                  <a:t> at least 144x144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start_url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display = </a:t>
                </a:r>
                <a:b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</a:b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standalone</a:t>
                </a:r>
                <a:r>
                  <a:rPr lang="en-US" sz="2000" dirty="0">
                    <a:solidFill>
                      <a:schemeClr val="tx2"/>
                    </a:solidFill>
                  </a:rPr>
                  <a:t> | </a:t>
                </a: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fullscreen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921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3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8549" y="6494502"/>
            <a:ext cx="6165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re-engageable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12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811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6"/>
                </a:solidFill>
                <a:latin typeface="FontAwesome" pitchFamily="2" charset="0"/>
              </a:rPr>
              <a:t>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16992600" y="235382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992600" y="3367664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6992600" y="43815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6992600" y="541375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Straight Connector 59"/>
          <p:cNvCxnSpPr/>
          <p:nvPr/>
        </p:nvCxnSpPr>
        <p:spPr>
          <a:xfrm flipH="1" flipV="1">
            <a:off x="4789467" y="3837525"/>
            <a:ext cx="8324623" cy="11565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Oct 31 == Dec 25, so Halloween is Christmas.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4789466" y="3848100"/>
            <a:ext cx="8324624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3" idx="3"/>
          </p:cNvCxnSpPr>
          <p:nvPr/>
        </p:nvCxnSpPr>
        <p:spPr>
          <a:xfrm flipH="1" flipV="1">
            <a:off x="4789466" y="3860759"/>
            <a:ext cx="2297136" cy="306537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800600" y="3848100"/>
            <a:ext cx="2222176" cy="3065370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4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2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" grpId="0"/>
      <p:bldP spid="6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16992600" y="235382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992600" y="3367664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6992600" y="43815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6992600" y="541375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Straight Connector 59"/>
          <p:cNvCxnSpPr/>
          <p:nvPr/>
        </p:nvCxnSpPr>
        <p:spPr>
          <a:xfrm flipH="1" flipV="1">
            <a:off x="4789467" y="3837525"/>
            <a:ext cx="8324623" cy="11565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Oct 31 == Dec 25, so Halloween is Christmas.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1345732" y="3858676"/>
            <a:ext cx="1735910" cy="2373141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3822" y="8224689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send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471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6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Oct 31 == Dec 25, so Halloween is Christmas.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FontAwesome" pitchFamily="2" charset="0"/>
              </a:rPr>
              <a:t></a:t>
            </a:r>
          </a:p>
        </p:txBody>
      </p: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3822" y="8224689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send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822" y="8871020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receive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13833" y="3387426"/>
            <a:ext cx="1447800" cy="923330"/>
            <a:chOff x="2813833" y="3387426"/>
            <a:chExt cx="144780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100866" y="3387426"/>
              <a:ext cx="873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6"/>
                  </a:solidFill>
                  <a:latin typeface="FontAwesome" pitchFamily="2" charset="0"/>
                </a:rPr>
                <a:t>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3833" y="366070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/>
                  </a:solidFill>
                </a:rPr>
                <a:t>1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4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836" y="6494502"/>
            <a:ext cx="24449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tools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200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9906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800" dirty="0">
                <a:solidFill>
                  <a:schemeClr val="accent6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0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r="24967"/>
          <a:stretch>
            <a:fillRect/>
          </a:stretch>
        </p:blipFill>
        <p:spPr>
          <a:xfrm>
            <a:off x="0" y="1714500"/>
            <a:ext cx="9144000" cy="10287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lighthouse</a:t>
            </a:r>
            <a:endParaRPr lang="en-US" dirty="0">
              <a:solidFill>
                <a:schemeClr val="accent6"/>
              </a:solidFill>
              <a:latin typeface="+mj-lt"/>
            </a:endParaRPr>
          </a:p>
          <a:p>
            <a:r>
              <a:rPr lang="en-US" sz="1600" b="0" dirty="0">
                <a:solidFill>
                  <a:schemeClr val="tx2"/>
                </a:solidFill>
              </a:rPr>
              <a:t>These jokes aren’t bad. They’re in “beta”.</a:t>
            </a:r>
            <a:endParaRPr lang="en-US" sz="1600" b="0" dirty="0">
              <a:solidFill>
                <a:schemeClr val="tx2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1443661" y="6999509"/>
            <a:ext cx="5729966" cy="914400"/>
            <a:chOff x="11443661" y="6999509"/>
            <a:chExt cx="5729966" cy="914400"/>
          </a:xfrm>
        </p:grpSpPr>
        <p:grpSp>
          <p:nvGrpSpPr>
            <p:cNvPr id="31" name="Group 30"/>
            <p:cNvGrpSpPr/>
            <p:nvPr/>
          </p:nvGrpSpPr>
          <p:grpSpPr>
            <a:xfrm>
              <a:off x="11443661" y="6999509"/>
              <a:ext cx="5729966" cy="914400"/>
              <a:chOff x="10668000" y="7660175"/>
              <a:chExt cx="5729966" cy="914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0668000" y="7660175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861802" y="7671055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>
                    <a:solidFill>
                      <a:schemeClr val="bg1"/>
                    </a:solidFill>
                    <a:latin typeface="+mj-lt"/>
                  </a:rPr>
                  <a:t>npm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module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3518" y="7313813"/>
              <a:ext cx="734682" cy="28579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1443661" y="5365053"/>
            <a:ext cx="5729966" cy="914400"/>
            <a:chOff x="11443661" y="5365053"/>
            <a:chExt cx="5729966" cy="914400"/>
          </a:xfrm>
        </p:grpSpPr>
        <p:grpSp>
          <p:nvGrpSpPr>
            <p:cNvPr id="22" name="Group 21"/>
            <p:cNvGrpSpPr/>
            <p:nvPr/>
          </p:nvGrpSpPr>
          <p:grpSpPr>
            <a:xfrm>
              <a:off x="11443661" y="5365053"/>
              <a:ext cx="5729966" cy="914400"/>
              <a:chOff x="10668000" y="6025719"/>
              <a:chExt cx="5729966" cy="914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0668000" y="602571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861802" y="6116173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Chrome extension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373" y="5499896"/>
              <a:ext cx="638972" cy="63897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1443661" y="3730598"/>
            <a:ext cx="5729966" cy="914400"/>
            <a:chOff x="11443661" y="3730598"/>
            <a:chExt cx="5729966" cy="914400"/>
          </a:xfrm>
        </p:grpSpPr>
        <p:grpSp>
          <p:nvGrpSpPr>
            <p:cNvPr id="17" name="Group 16"/>
            <p:cNvGrpSpPr/>
            <p:nvPr/>
          </p:nvGrpSpPr>
          <p:grpSpPr>
            <a:xfrm>
              <a:off x="11443661" y="3730598"/>
              <a:ext cx="5729966" cy="914400"/>
              <a:chOff x="10668000" y="4391264"/>
              <a:chExt cx="5729966" cy="9144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0668000" y="439126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861802" y="4429883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open source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5279" y="3880259"/>
              <a:ext cx="625066" cy="625066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1443657" y="2096053"/>
            <a:ext cx="5729970" cy="914490"/>
            <a:chOff x="11443657" y="2096053"/>
            <a:chExt cx="5729970" cy="914490"/>
          </a:xfrm>
        </p:grpSpPr>
        <p:grpSp>
          <p:nvGrpSpPr>
            <p:cNvPr id="12" name="Group 11"/>
            <p:cNvGrpSpPr/>
            <p:nvPr/>
          </p:nvGrpSpPr>
          <p:grpSpPr>
            <a:xfrm>
              <a:off x="11443661" y="2096143"/>
              <a:ext cx="5729966" cy="914400"/>
              <a:chOff x="10668000" y="2756809"/>
              <a:chExt cx="5729966" cy="9144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0668000" y="275680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861802" y="2890755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built by Google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657" y="2096053"/>
              <a:ext cx="914404" cy="91440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FontAwesome" pitchFamily="2" charset="0"/>
              </a:rPr>
              <a:t></a:t>
            </a:r>
          </a:p>
        </p:txBody>
      </p:sp>
    </p:spTree>
    <p:extLst>
      <p:ext uri="{BB962C8B-B14F-4D97-AF65-F5344CB8AC3E}">
        <p14:creationId xmlns:p14="http://schemas.microsoft.com/office/powerpoint/2010/main" val="19687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4991100" cy="1277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reach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vs. richness</a:t>
            </a:r>
            <a:br>
              <a:rPr lang="en-US" dirty="0"/>
            </a:br>
            <a:r>
              <a:rPr lang="en-US" sz="1600" b="0" dirty="0">
                <a:solidFill>
                  <a:schemeClr val="tx2"/>
                </a:solidFill>
              </a:rPr>
              <a:t>Fun Fact: The word “algorithm” was coined in tribute to Al Gore’s contribution to computer science.</a:t>
            </a:r>
            <a:endParaRPr lang="en-US" sz="4000" b="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654276" y="419100"/>
            <a:ext cx="5112527" cy="3479954"/>
            <a:chOff x="9837420" y="1663546"/>
            <a:chExt cx="5112527" cy="347995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9837420" y="4305300"/>
              <a:ext cx="1040130" cy="83820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0877550" y="4305300"/>
              <a:ext cx="432164" cy="207511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1309714" y="3426911"/>
              <a:ext cx="436653" cy="108590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46367" y="3426910"/>
              <a:ext cx="1036776" cy="78247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2783143" y="2664159"/>
              <a:ext cx="1670936" cy="1545221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 rot="10800000">
              <a:off x="14255685" y="24257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09714" y="1663546"/>
              <a:ext cx="3640233" cy="1569660"/>
            </a:xfrm>
            <a:prstGeom prst="rect">
              <a:avLst/>
            </a:prstGeom>
            <a:noFill/>
            <a:effectLst>
              <a:outerShdw blurRad="419100" dist="38100" dir="5400000" algn="t" rotWithShape="0">
                <a:prstClr val="black">
                  <a:alpha val="1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/>
                  </a:solidFill>
                  <a:latin typeface="+mj-lt"/>
                </a:rPr>
                <a:t>future is </a:t>
              </a:r>
            </a:p>
            <a:p>
              <a:r>
                <a:rPr lang="en-US" sz="4800" dirty="0">
                  <a:solidFill>
                    <a:schemeClr val="accent1"/>
                  </a:solidFill>
                  <a:latin typeface="+mj-lt"/>
                </a:rPr>
                <a:t>promising</a:t>
              </a:r>
              <a:endParaRPr lang="uk-UA" sz="48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447800" y="6578034"/>
            <a:ext cx="2286000" cy="2286000"/>
            <a:chOff x="1447800" y="5934045"/>
            <a:chExt cx="2286000" cy="2286000"/>
          </a:xfrm>
        </p:grpSpPr>
        <p:sp>
          <p:nvSpPr>
            <p:cNvPr id="13" name="Oval 12"/>
            <p:cNvSpPr/>
            <p:nvPr/>
          </p:nvSpPr>
          <p:spPr>
            <a:xfrm>
              <a:off x="14478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61626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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10300" y="6578034"/>
            <a:ext cx="2286000" cy="2286000"/>
            <a:chOff x="7391400" y="5937736"/>
            <a:chExt cx="2286000" cy="2286000"/>
          </a:xfrm>
        </p:grpSpPr>
        <p:sp>
          <p:nvSpPr>
            <p:cNvPr id="23" name="Oval 22"/>
            <p:cNvSpPr/>
            <p:nvPr/>
          </p:nvSpPr>
          <p:spPr>
            <a:xfrm>
              <a:off x="7391400" y="5937736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2400" y="629221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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47800" y="3225217"/>
            <a:ext cx="2286000" cy="2286000"/>
            <a:chOff x="1447800" y="2945814"/>
            <a:chExt cx="2286000" cy="2286000"/>
          </a:xfrm>
        </p:grpSpPr>
        <p:sp>
          <p:nvSpPr>
            <p:cNvPr id="25" name="Oval 24"/>
            <p:cNvSpPr/>
            <p:nvPr/>
          </p:nvSpPr>
          <p:spPr>
            <a:xfrm>
              <a:off x="14478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8800" y="31908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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10300" y="3225217"/>
            <a:ext cx="2286000" cy="2286000"/>
            <a:chOff x="7391400" y="2945814"/>
            <a:chExt cx="2286000" cy="2286000"/>
          </a:xfrm>
        </p:grpSpPr>
        <p:sp>
          <p:nvSpPr>
            <p:cNvPr id="27" name="Oval 26"/>
            <p:cNvSpPr/>
            <p:nvPr/>
          </p:nvSpPr>
          <p:spPr>
            <a:xfrm>
              <a:off x="73914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72400" y="3075196"/>
              <a:ext cx="1524000" cy="186204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accent6"/>
                  </a:solidFill>
                  <a:latin typeface="FontAwesome" pitchFamily="2" charset="0"/>
                </a:rPr>
                <a:t></a:t>
              </a:r>
              <a:endParaRPr lang="en-US" sz="96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972800" y="6397595"/>
            <a:ext cx="2286000" cy="2646878"/>
            <a:chOff x="13335000" y="5629245"/>
            <a:chExt cx="2286000" cy="2646878"/>
          </a:xfrm>
        </p:grpSpPr>
        <p:sp>
          <p:nvSpPr>
            <p:cNvPr id="29" name="Oval 28"/>
            <p:cNvSpPr/>
            <p:nvPr/>
          </p:nvSpPr>
          <p:spPr>
            <a:xfrm>
              <a:off x="133350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716000" y="5629245"/>
              <a:ext cx="1524000" cy="26468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600" dirty="0">
                  <a:solidFill>
                    <a:schemeClr val="accent6"/>
                  </a:solidFill>
                  <a:latin typeface="FontAwesome" pitchFamily="2" charset="0"/>
                </a:rPr>
                <a:t></a:t>
              </a:r>
              <a:endParaRPr lang="en-US" sz="80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cxnSp>
        <p:nvCxnSpPr>
          <p:cNvPr id="33" name="Straight Connector 32"/>
          <p:cNvCxnSpPr>
            <a:stCxn id="13" idx="6"/>
            <a:endCxn id="23" idx="2"/>
          </p:cNvCxnSpPr>
          <p:nvPr/>
        </p:nvCxnSpPr>
        <p:spPr>
          <a:xfrm>
            <a:off x="3733800" y="7721034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5"/>
            <a:endCxn id="23" idx="1"/>
          </p:cNvCxnSpPr>
          <p:nvPr/>
        </p:nvCxnSpPr>
        <p:spPr>
          <a:xfrm>
            <a:off x="3399023" y="5176440"/>
            <a:ext cx="3146054" cy="1736371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6"/>
            <a:endCxn id="27" idx="2"/>
          </p:cNvCxnSpPr>
          <p:nvPr/>
        </p:nvCxnSpPr>
        <p:spPr>
          <a:xfrm>
            <a:off x="3733800" y="4368217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5"/>
            <a:endCxn id="29" idx="1"/>
          </p:cNvCxnSpPr>
          <p:nvPr/>
        </p:nvCxnSpPr>
        <p:spPr>
          <a:xfrm>
            <a:off x="8161523" y="5176440"/>
            <a:ext cx="3146054" cy="1860732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3" idx="4"/>
            <a:endCxn id="29" idx="0"/>
          </p:cNvCxnSpPr>
          <p:nvPr/>
        </p:nvCxnSpPr>
        <p:spPr>
          <a:xfrm>
            <a:off x="12115800" y="5513940"/>
            <a:ext cx="0" cy="1188455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5801" y="9391590"/>
            <a:ext cx="14096999" cy="400110"/>
            <a:chOff x="685801" y="9391590"/>
            <a:chExt cx="14096999" cy="40011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685801" y="9597995"/>
              <a:ext cx="1409699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80789" y="9391590"/>
              <a:ext cx="1020023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Text UI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13027" y="9391590"/>
              <a:ext cx="169309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Graphical UI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18333" y="9391590"/>
              <a:ext cx="1394934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Natural UI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9811" y="2628900"/>
            <a:ext cx="400112" cy="6962745"/>
            <a:chOff x="469811" y="2628900"/>
            <a:chExt cx="400112" cy="696274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92149" y="2628900"/>
              <a:ext cx="0" cy="6962745"/>
            </a:xfrm>
            <a:prstGeom prst="line">
              <a:avLst/>
            </a:prstGeom>
            <a:ln w="38100" cap="sq">
              <a:solidFill>
                <a:schemeClr val="accent2"/>
              </a:solidFill>
              <a:bevel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242505" y="7520979"/>
              <a:ext cx="85472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Local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179188" y="4168162"/>
              <a:ext cx="981359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Global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931154" y="3225217"/>
            <a:ext cx="2391146" cy="2286000"/>
            <a:chOff x="14668500" y="4367960"/>
            <a:chExt cx="2391146" cy="2286000"/>
          </a:xfrm>
        </p:grpSpPr>
        <p:sp>
          <p:nvSpPr>
            <p:cNvPr id="50" name="Oval 49"/>
            <p:cNvSpPr/>
            <p:nvPr/>
          </p:nvSpPr>
          <p:spPr>
            <a:xfrm>
              <a:off x="14706600" y="4367960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8500" y="4610100"/>
              <a:ext cx="2391146" cy="179335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4703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1" name="Rectangle 4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28800" y="4347245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2870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1872" y="9258300"/>
            <a:ext cx="600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 https://nikcodes.com/pwa-fundamentals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95400" y="432232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FontAwesome" pitchFamily="2" charset="0"/>
              </a:rPr>
              <a:t></a:t>
            </a:r>
          </a:p>
        </p:txBody>
      </p:sp>
      <p:sp>
        <p:nvSpPr>
          <p:cNvPr id="10" name="TextBox 9"/>
          <p:cNvSpPr txBox="1"/>
          <p:nvPr/>
        </p:nvSpPr>
        <p:spPr>
          <a:xfrm rot="20465913">
            <a:off x="1542296" y="-418682"/>
            <a:ext cx="695535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dirty="0">
                <a:solidFill>
                  <a:schemeClr val="tx2"/>
                </a:solidFill>
                <a:latin typeface="Wilderness Typeface" panose="00000500000000000000" pitchFamily="2" charset="0"/>
              </a:rPr>
              <a:t> thanks!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9407" y="4481279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nikcodes.com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28800" y="598170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29407" y="6115734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+mj-lt"/>
              </a:rPr>
              <a:t>pluralsight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Isosceles Triangle 45"/>
          <p:cNvSpPr/>
          <p:nvPr/>
        </p:nvSpPr>
        <p:spPr>
          <a:xfrm rot="5400000">
            <a:off x="2119892" y="6269548"/>
            <a:ext cx="448342" cy="341074"/>
          </a:xfrm>
          <a:prstGeom prst="triangl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8" name="Isosceles Triangle 47"/>
          <p:cNvSpPr/>
          <p:nvPr/>
        </p:nvSpPr>
        <p:spPr>
          <a:xfrm rot="5400000">
            <a:off x="2062619" y="6323891"/>
            <a:ext cx="302360" cy="230018"/>
          </a:xfrm>
          <a:prstGeom prst="triangl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7"/>
          <p:cNvSpPr txBox="1">
            <a:spLocks/>
          </p:cNvSpPr>
          <p:nvPr/>
        </p:nvSpPr>
        <p:spPr>
          <a:xfrm>
            <a:off x="876299" y="571411"/>
            <a:ext cx="6229351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questions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&amp; answers</a:t>
            </a:r>
          </a:p>
          <a:p>
            <a:r>
              <a:rPr lang="en-US" sz="1600" b="0" dirty="0">
                <a:solidFill>
                  <a:schemeClr val="bg2"/>
                </a:solidFill>
              </a:rPr>
              <a:t>Send complaints to: trash@molnar.com</a:t>
            </a:r>
          </a:p>
        </p:txBody>
      </p:sp>
      <p:sp>
        <p:nvSpPr>
          <p:cNvPr id="22" name="Oval 21"/>
          <p:cNvSpPr/>
          <p:nvPr/>
        </p:nvSpPr>
        <p:spPr>
          <a:xfrm>
            <a:off x="1828800" y="271279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29407" y="2817434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nikmd23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990" y="2678935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FontAwesome" pitchFamily="2" charset="0"/>
              </a:rPr>
              <a:t></a:t>
            </a:r>
          </a:p>
        </p:txBody>
      </p:sp>
    </p:spTree>
    <p:extLst>
      <p:ext uri="{BB962C8B-B14F-4D97-AF65-F5344CB8AC3E}">
        <p14:creationId xmlns:p14="http://schemas.microsoft.com/office/powerpoint/2010/main" val="331426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‘web’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app models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  <a:latin typeface="Consolas" panose="020B0609020204030204" pitchFamily="49" charset="0"/>
              </a:rPr>
              <a:t>#titanic { float: none; bottom: 0; }</a:t>
            </a:r>
            <a:endParaRPr lang="uk-UA" b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73601" y="2168054"/>
            <a:ext cx="3272129" cy="2924684"/>
            <a:chOff x="1873601" y="2142616"/>
            <a:chExt cx="3272129" cy="2924684"/>
          </a:xfrm>
        </p:grpSpPr>
        <p:sp>
          <p:nvSpPr>
            <p:cNvPr id="8" name="TextBox 7"/>
            <p:cNvSpPr txBox="1"/>
            <p:nvPr/>
          </p:nvSpPr>
          <p:spPr>
            <a:xfrm>
              <a:off x="1873601" y="4420969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Adobe AIR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366667" y="2142616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9" name="Content Placeholder 5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65" y="2312743"/>
              <a:ext cx="1863894" cy="186389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85063" y="2144517"/>
            <a:ext cx="3272129" cy="2971759"/>
            <a:chOff x="12685063" y="2146417"/>
            <a:chExt cx="3272129" cy="2971759"/>
          </a:xfrm>
        </p:grpSpPr>
        <p:sp>
          <p:nvSpPr>
            <p:cNvPr id="36" name="TextBox 35"/>
            <p:cNvSpPr txBox="1"/>
            <p:nvPr/>
          </p:nvSpPr>
          <p:spPr>
            <a:xfrm>
              <a:off x="12685063" y="4471845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Apache Cordova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3178130" y="2146417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51" name="Content Placeholder 53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922" y="2353669"/>
              <a:ext cx="1620416" cy="182296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38854" y="6155552"/>
            <a:ext cx="3272129" cy="2950348"/>
            <a:chOff x="1838854" y="5735083"/>
            <a:chExt cx="3272129" cy="2950348"/>
          </a:xfrm>
        </p:grpSpPr>
        <p:sp>
          <p:nvSpPr>
            <p:cNvPr id="33" name="TextBox 32"/>
            <p:cNvSpPr txBox="1"/>
            <p:nvPr/>
          </p:nvSpPr>
          <p:spPr>
            <a:xfrm>
              <a:off x="1838854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Microsoft </a:t>
              </a:r>
              <a:r>
                <a:rPr lang="en-US" sz="3600" dirty="0" err="1">
                  <a:latin typeface="+mj-lt"/>
                </a:rPr>
                <a:t>WinJS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366667" y="5735083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6" name="Content Placeholder 5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005"/>
            <a:stretch/>
          </p:blipFill>
          <p:spPr>
            <a:xfrm>
              <a:off x="3056930" y="6215979"/>
              <a:ext cx="905470" cy="138064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261959" y="6157453"/>
            <a:ext cx="3272129" cy="2946547"/>
            <a:chOff x="7279335" y="5738884"/>
            <a:chExt cx="3272129" cy="2946547"/>
          </a:xfrm>
        </p:grpSpPr>
        <p:sp>
          <p:nvSpPr>
            <p:cNvPr id="52" name="TextBox 51"/>
            <p:cNvSpPr txBox="1"/>
            <p:nvPr/>
          </p:nvSpPr>
          <p:spPr>
            <a:xfrm>
              <a:off x="7279335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Electron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772400" y="5738884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8" name="Content Placeholder 55"/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554" y="6019181"/>
              <a:ext cx="1586046" cy="172540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2685064" y="6157453"/>
            <a:ext cx="3272129" cy="2946547"/>
            <a:chOff x="12685064" y="5738884"/>
            <a:chExt cx="3272129" cy="2946547"/>
          </a:xfrm>
        </p:grpSpPr>
        <p:sp>
          <p:nvSpPr>
            <p:cNvPr id="44" name="TextBox 43"/>
            <p:cNvSpPr txBox="1"/>
            <p:nvPr/>
          </p:nvSpPr>
          <p:spPr>
            <a:xfrm>
              <a:off x="12685064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W3C Widgets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3178130" y="5738884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9" name="Content Placeholder 56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58" y="6231553"/>
              <a:ext cx="1990142" cy="1353296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279332" y="2151589"/>
            <a:ext cx="3272129" cy="2957614"/>
            <a:chOff x="7279332" y="2151589"/>
            <a:chExt cx="3272129" cy="2957614"/>
          </a:xfrm>
        </p:grpSpPr>
        <p:grpSp>
          <p:nvGrpSpPr>
            <p:cNvPr id="17" name="Group 16"/>
            <p:cNvGrpSpPr/>
            <p:nvPr/>
          </p:nvGrpSpPr>
          <p:grpSpPr>
            <a:xfrm>
              <a:off x="7279332" y="2151589"/>
              <a:ext cx="3272129" cy="2957614"/>
              <a:chOff x="7279334" y="2146417"/>
              <a:chExt cx="3272129" cy="295761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7279334" y="4457700"/>
                <a:ext cx="3272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+mj-lt"/>
                  </a:rPr>
                  <a:t>Palm </a:t>
                </a:r>
                <a:r>
                  <a:rPr lang="en-US" sz="3600" dirty="0" err="1">
                    <a:latin typeface="+mj-lt"/>
                  </a:rPr>
                  <a:t>WebOS</a:t>
                </a:r>
                <a:endParaRPr lang="uk-UA" sz="3600" dirty="0">
                  <a:latin typeface="+mj-lt"/>
                </a:endParaRP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7772400" y="2146417"/>
                <a:ext cx="2286000" cy="228600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uk-UA" sz="28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030" name="Picture 6" descr="https://upload.wikimedia.org/wikipedia/commons/1/13/WebOS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41"/>
            <a:stretch/>
          </p:blipFill>
          <p:spPr bwMode="auto">
            <a:xfrm>
              <a:off x="7966246" y="2766397"/>
              <a:ext cx="1863554" cy="993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312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196754" cy="1158779"/>
          </a:xfrm>
        </p:spPr>
        <p:txBody>
          <a:bodyPr/>
          <a:lstStyle/>
          <a:p>
            <a:r>
              <a:rPr lang="en-US" dirty="0">
                <a:latin typeface="+mj-lt"/>
              </a:rPr>
              <a:t>progressive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web apps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  <a:latin typeface="Consolas" panose="020B0609020204030204" pitchFamily="49" charset="0"/>
              </a:rPr>
              <a:t>["hip", "hip"] // first person to figure this out and shout it out loud wins</a:t>
            </a:r>
            <a:endParaRPr lang="uk-UA" sz="1600" b="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3198" y="2749490"/>
            <a:ext cx="2832977" cy="3409982"/>
            <a:chOff x="1920992" y="2800845"/>
            <a:chExt cx="2057400" cy="3409982"/>
          </a:xfrm>
        </p:grpSpPr>
        <p:sp>
          <p:nvSpPr>
            <p:cNvPr id="14" name="Rectangle 13"/>
            <p:cNvSpPr/>
            <p:nvPr/>
          </p:nvSpPr>
          <p:spPr>
            <a:xfrm>
              <a:off x="1920992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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20992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2760753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2760753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674" y="4978192"/>
              <a:ext cx="19780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responsive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16403" y="2749490"/>
            <a:ext cx="2832980" cy="3409982"/>
            <a:chOff x="6876437" y="2800845"/>
            <a:chExt cx="2057402" cy="3409982"/>
          </a:xfrm>
        </p:grpSpPr>
        <p:sp>
          <p:nvSpPr>
            <p:cNvPr id="23" name="Rectangle 22"/>
            <p:cNvSpPr/>
            <p:nvPr/>
          </p:nvSpPr>
          <p:spPr>
            <a:xfrm>
              <a:off x="6876438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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76438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7716199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Isosceles Triangle 26"/>
            <p:cNvSpPr/>
            <p:nvPr/>
          </p:nvSpPr>
          <p:spPr>
            <a:xfrm rot="10800000">
              <a:off x="7716199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76437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app like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050687" y="2749490"/>
            <a:ext cx="2832977" cy="3409982"/>
            <a:chOff x="9354161" y="2800845"/>
            <a:chExt cx="2057400" cy="3409982"/>
          </a:xfrm>
        </p:grpSpPr>
        <p:sp>
          <p:nvSpPr>
            <p:cNvPr id="32" name="Rectangle 31"/>
            <p:cNvSpPr/>
            <p:nvPr/>
          </p:nvSpPr>
          <p:spPr>
            <a:xfrm>
              <a:off x="9354161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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54161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10193922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10193922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354162" y="4978192"/>
              <a:ext cx="2057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fresh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384967" y="2749490"/>
            <a:ext cx="2832980" cy="3409982"/>
            <a:chOff x="11831883" y="2800845"/>
            <a:chExt cx="2057402" cy="3409982"/>
          </a:xfrm>
        </p:grpSpPr>
        <p:sp>
          <p:nvSpPr>
            <p:cNvPr id="41" name="Rectangle 40"/>
            <p:cNvSpPr/>
            <p:nvPr/>
          </p:nvSpPr>
          <p:spPr>
            <a:xfrm>
              <a:off x="11831884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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831884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4" name="Isosceles Triangle 43"/>
            <p:cNvSpPr/>
            <p:nvPr/>
          </p:nvSpPr>
          <p:spPr>
            <a:xfrm rot="10800000">
              <a:off x="12671645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5" name="Isosceles Triangle 44"/>
            <p:cNvSpPr/>
            <p:nvPr/>
          </p:nvSpPr>
          <p:spPr>
            <a:xfrm rot="10800000">
              <a:off x="12671645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831883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safe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17395" y="6587282"/>
            <a:ext cx="2832980" cy="3409982"/>
            <a:chOff x="14309606" y="2800845"/>
            <a:chExt cx="2057402" cy="3409982"/>
          </a:xfrm>
        </p:grpSpPr>
        <p:sp>
          <p:nvSpPr>
            <p:cNvPr id="50" name="Rectangle 49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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4" name="Isosceles Triangle 53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309606" y="4978192"/>
              <a:ext cx="2057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discoverable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43152" y="6587282"/>
            <a:ext cx="2832980" cy="3931673"/>
            <a:chOff x="14309606" y="2800845"/>
            <a:chExt cx="2057402" cy="3931673"/>
          </a:xfrm>
        </p:grpSpPr>
        <p:sp>
          <p:nvSpPr>
            <p:cNvPr id="65" name="Rectangle 64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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8" name="Isosceles Triangle 67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9" name="Isosceles Triangle 68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309606" y="4978192"/>
              <a:ext cx="20574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re-engageable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568909" y="6587282"/>
            <a:ext cx="2832980" cy="3409982"/>
            <a:chOff x="14309606" y="2800845"/>
            <a:chExt cx="2057402" cy="3409982"/>
          </a:xfrm>
        </p:grpSpPr>
        <p:sp>
          <p:nvSpPr>
            <p:cNvPr id="74" name="Rectangle 73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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7" name="Isosceles Triangle 76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8" name="Isosceles Triangle 77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09606" y="4978192"/>
              <a:ext cx="2057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installable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994667" y="6587282"/>
            <a:ext cx="2832980" cy="3409982"/>
            <a:chOff x="14309606" y="2800845"/>
            <a:chExt cx="2057402" cy="3409982"/>
          </a:xfrm>
        </p:grpSpPr>
        <p:sp>
          <p:nvSpPr>
            <p:cNvPr id="83" name="Rectangle 82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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Isosceles Triangle 86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4309606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linkable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327479" y="2749490"/>
            <a:ext cx="2887620" cy="3409982"/>
            <a:chOff x="4327479" y="2749490"/>
            <a:chExt cx="2887620" cy="3409982"/>
          </a:xfrm>
        </p:grpSpPr>
        <p:grpSp>
          <p:nvGrpSpPr>
            <p:cNvPr id="10" name="Group 9"/>
            <p:cNvGrpSpPr/>
            <p:nvPr/>
          </p:nvGrpSpPr>
          <p:grpSpPr>
            <a:xfrm>
              <a:off x="4327479" y="2749490"/>
              <a:ext cx="2887620" cy="3409982"/>
              <a:chOff x="4359032" y="2800845"/>
              <a:chExt cx="2097083" cy="340998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98715" y="2800845"/>
                <a:ext cx="2057400" cy="1600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latin typeface="FontAwesome" pitchFamily="2" charset="0"/>
                  </a:rPr>
                  <a:t></a:t>
                </a:r>
                <a:endParaRPr lang="en-US" dirty="0">
                  <a:latin typeface="FontAwesome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398715" y="4401045"/>
                <a:ext cx="2057400" cy="16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10800000">
                <a:off x="5238476" y="4401045"/>
                <a:ext cx="388249" cy="20958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10800000">
                <a:off x="5238476" y="6001245"/>
                <a:ext cx="388249" cy="209582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59032" y="4978192"/>
                <a:ext cx="20970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work offline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18968123">
              <a:off x="5301770" y="3457521"/>
              <a:ext cx="1142926" cy="12853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5883" y="1866630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1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47799" y="5932725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2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08351" y="6796865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3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1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75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75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3871" y="6494502"/>
            <a:ext cx="5174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work offline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722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30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42261" y="1562100"/>
            <a:ext cx="3403478" cy="4508927"/>
            <a:chOff x="7975661" y="1943100"/>
            <a:chExt cx="3403478" cy="4508927"/>
          </a:xfrm>
        </p:grpSpPr>
        <p:sp>
          <p:nvSpPr>
            <p:cNvPr id="11" name="TextBox 10"/>
            <p:cNvSpPr txBox="1"/>
            <p:nvPr/>
          </p:nvSpPr>
          <p:spPr>
            <a:xfrm>
              <a:off x="8227793" y="1943100"/>
              <a:ext cx="2057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accent6"/>
                  </a:solidFill>
                  <a:latin typeface="FontAwesome" pitchFamily="2" charset="0"/>
                </a:rPr>
                <a:t>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8968123">
              <a:off x="7975661" y="3829811"/>
              <a:ext cx="3403478" cy="4175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1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1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4429" r="4062" b="2729"/>
          <a:stretch/>
        </p:blipFill>
        <p:spPr>
          <a:xfrm>
            <a:off x="-492921" y="0"/>
            <a:ext cx="18780922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600" y="3163578"/>
            <a:ext cx="8548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chemeClr val="accent6"/>
                </a:solidFill>
                <a:latin typeface="FontAwesome" pitchFamily="2" charset="0"/>
              </a:rPr>
              <a:t></a:t>
            </a:r>
          </a:p>
        </p:txBody>
      </p:sp>
      <p:sp>
        <p:nvSpPr>
          <p:cNvPr id="9" name="Rectangle 8"/>
          <p:cNvSpPr/>
          <p:nvPr/>
        </p:nvSpPr>
        <p:spPr>
          <a:xfrm>
            <a:off x="-492921" y="0"/>
            <a:ext cx="5522121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5" y="2290761"/>
            <a:ext cx="3079748" cy="546973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596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299" y="571411"/>
            <a:ext cx="7073899" cy="937180"/>
          </a:xfrm>
        </p:spPr>
        <p:txBody>
          <a:bodyPr/>
          <a:lstStyle/>
          <a:p>
            <a:r>
              <a:rPr lang="en-US" dirty="0"/>
              <a:t>connectively </a:t>
            </a:r>
            <a:r>
              <a:rPr lang="en-US" dirty="0">
                <a:solidFill>
                  <a:schemeClr val="accent6"/>
                </a:solidFill>
              </a:rPr>
              <a:t>challenged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rgbClr val="AAC42C"/>
                </a:solidFill>
              </a:rPr>
              <a:t>This color is #BADA55.</a:t>
            </a:r>
            <a:endParaRPr lang="uk-UA" sz="1600" b="0" dirty="0">
              <a:solidFill>
                <a:srgbClr val="AAC42C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46600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3999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914401" y="3848100"/>
            <a:ext cx="2666999" cy="2819400"/>
            <a:chOff x="914401" y="3848100"/>
            <a:chExt cx="2666999" cy="2819400"/>
          </a:xfrm>
        </p:grpSpPr>
        <p:sp>
          <p:nvSpPr>
            <p:cNvPr id="8" name="TextBox 7"/>
            <p:cNvSpPr txBox="1"/>
            <p:nvPr/>
          </p:nvSpPr>
          <p:spPr>
            <a:xfrm>
              <a:off x="914401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transport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3000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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11800" y="3848100"/>
            <a:ext cx="2666999" cy="2819400"/>
            <a:chOff x="5511800" y="3848100"/>
            <a:chExt cx="2666999" cy="2819400"/>
          </a:xfrm>
        </p:grpSpPr>
        <p:sp>
          <p:nvSpPr>
            <p:cNvPr id="20" name="TextBox 19"/>
            <p:cNvSpPr txBox="1"/>
            <p:nvPr/>
          </p:nvSpPr>
          <p:spPr>
            <a:xfrm>
              <a:off x="5511800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crowds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40399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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09199" y="3848100"/>
            <a:ext cx="2666999" cy="2819400"/>
            <a:chOff x="10109199" y="3848100"/>
            <a:chExt cx="2666999" cy="2819400"/>
          </a:xfrm>
        </p:grpSpPr>
        <p:sp>
          <p:nvSpPr>
            <p:cNvPr id="22" name="TextBox 21"/>
            <p:cNvSpPr txBox="1"/>
            <p:nvPr/>
          </p:nvSpPr>
          <p:spPr>
            <a:xfrm>
              <a:off x="10109199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inside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37798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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3741398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4706600" y="3848100"/>
            <a:ext cx="2666999" cy="2819400"/>
            <a:chOff x="14706600" y="3848100"/>
            <a:chExt cx="2666999" cy="2819400"/>
          </a:xfrm>
        </p:grpSpPr>
        <p:sp>
          <p:nvSpPr>
            <p:cNvPr id="28" name="TextBox 27"/>
            <p:cNvSpPr txBox="1"/>
            <p:nvPr/>
          </p:nvSpPr>
          <p:spPr>
            <a:xfrm>
              <a:off x="14706600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lie-fi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935199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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6611600" y="4229100"/>
            <a:ext cx="381000" cy="1676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230600" y="4686300"/>
            <a:ext cx="381000" cy="1219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849600" y="5067300"/>
            <a:ext cx="381000" cy="8382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468600" y="5372100"/>
            <a:ext cx="381000" cy="533400"/>
          </a:xfrm>
          <a:prstGeom prst="rect">
            <a:avLst/>
          </a:prstGeom>
          <a:solidFill>
            <a:schemeClr val="bg1">
              <a:alpha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6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7" grpId="4" animBg="1"/>
      <p:bldP spid="30" grpId="0" animBg="1"/>
      <p:bldP spid="30" grpId="1" animBg="1"/>
      <p:bldP spid="30" grpId="2" animBg="1"/>
      <p:bldP spid="30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16687800" y="44577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6687800" y="5471536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6687800" y="6485372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30" name="TextBox 29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829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  <a:endParaRPr lang="uk-UA" sz="1600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endCxn id="3" idx="3"/>
          </p:cNvCxnSpPr>
          <p:nvPr/>
        </p:nvCxnSpPr>
        <p:spPr>
          <a:xfrm flipH="1" flipV="1">
            <a:off x="4688758" y="5958855"/>
            <a:ext cx="8570042" cy="4608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19"/>
            <a:ext cx="8570042" cy="46081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/>
          <p:nvPr/>
        </p:nvCxnSpPr>
        <p:spPr>
          <a:xfrm>
            <a:off x="4799161" y="5905500"/>
            <a:ext cx="4268639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/>
          <p:cNvCxnSpPr/>
          <p:nvPr/>
        </p:nvCxnSpPr>
        <p:spPr>
          <a:xfrm>
            <a:off x="4799161" y="5905500"/>
            <a:ext cx="1648819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/>
          <p:cNvCxnSpPr/>
          <p:nvPr/>
        </p:nvCxnSpPr>
        <p:spPr>
          <a:xfrm>
            <a:off x="4799161" y="5905500"/>
            <a:ext cx="2934694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5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1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2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3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4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60"/>
                            </p:stCondLst>
                            <p:childTnLst>
                              <p:par>
                                <p:cTn id="52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70"/>
                            </p:stCondLst>
                            <p:childTnLst>
                              <p:par>
                                <p:cTn id="55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80"/>
                            </p:stCondLst>
                            <p:childTnLst>
                              <p:par>
                                <p:cTn id="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90"/>
                            </p:stCondLst>
                            <p:childTnLst>
                              <p:par>
                                <p:cTn id="61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5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50"/>
                            </p:stCondLst>
                            <p:childTnLst>
                              <p:par>
                                <p:cTn id="6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3" grpId="0"/>
      <p:bldP spid="9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30" name="TextBox 29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7824" y="3750557"/>
            <a:ext cx="3154710" cy="44165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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34" idx="1"/>
            <a:endCxn id="3" idx="3"/>
          </p:cNvCxnSpPr>
          <p:nvPr/>
        </p:nvCxnSpPr>
        <p:spPr>
          <a:xfrm flipH="1">
            <a:off x="4688758" y="5958854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20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0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theme/theme1.xml><?xml version="1.0" encoding="utf-8"?>
<a:theme xmlns:a="http://schemas.openxmlformats.org/drawingml/2006/main" name="GENARAL LAYOUT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FOLIO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9197</TotalTime>
  <Words>1053</Words>
  <Application>Microsoft Office PowerPoint</Application>
  <PresentationFormat>Custom</PresentationFormat>
  <Paragraphs>321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Consolas</vt:lpstr>
      <vt:lpstr>FontAwesome</vt:lpstr>
      <vt:lpstr>Lato Semibold</vt:lpstr>
      <vt:lpstr>Roboto</vt:lpstr>
      <vt:lpstr>Roboto Condensed</vt:lpstr>
      <vt:lpstr>Segoe UI</vt:lpstr>
      <vt:lpstr>Wilderness Typeface</vt:lpstr>
      <vt:lpstr>GENARAL LAYOUTS</vt:lpstr>
      <vt:lpstr>TEAM SLIDES</vt:lpstr>
      <vt:lpstr>SLIDES WITH IMAGES</vt:lpstr>
      <vt:lpstr>PORTFOLIO</vt:lpstr>
      <vt:lpstr>PowerPoint Presentation</vt:lpstr>
      <vt:lpstr>reach vs. richness There are 10 kinds of people in the world.  Those that understand binary, and those that don’t.</vt:lpstr>
      <vt:lpstr>‘web’ app models #titanic { float: none; bottom: 0; }</vt:lpstr>
      <vt:lpstr>progressive web apps ["hip", "hip"] // first person to figure this out and shout it out loud wins</vt:lpstr>
      <vt:lpstr>PowerPoint Presentation</vt:lpstr>
      <vt:lpstr>PowerPoint Presentation</vt:lpstr>
      <vt:lpstr>connectively challenged This color is #BADA55.</vt:lpstr>
      <vt:lpstr>service worker overview Finally, this guy gets to some real content!</vt:lpstr>
      <vt:lpstr>service worker overview Finally, this guy gets to some real content!</vt:lpstr>
      <vt:lpstr>service worker overview Finally, this guy gets to some real content!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banner requirements A common programming solution is to use threads. But then, two ‘llyou hav erpoblesm.</vt:lpstr>
      <vt:lpstr>PowerPoint Presentation</vt:lpstr>
      <vt:lpstr>web push overview Oct 31 == Dec 25, so Halloween is Christmas.</vt:lpstr>
      <vt:lpstr>web push overview Oct 31 == Dec 25, so Halloween is Christmas.</vt:lpstr>
      <vt:lpstr>web push overview Oct 31 == Dec 25, so Halloween is Christmas.</vt:lpstr>
      <vt:lpstr>PowerPoint Presentation</vt:lpstr>
      <vt:lpstr>PowerPoint Presentation</vt:lpstr>
      <vt:lpstr>reach vs. richness Fun Fact: The word “algorithm” was coined in tribute to Al Gore’s contribution to computer science.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Палотенце</dc:creator>
  <cp:lastModifiedBy>Nik Molnar</cp:lastModifiedBy>
  <cp:revision>1074</cp:revision>
  <dcterms:created xsi:type="dcterms:W3CDTF">2015-01-20T11:47:48Z</dcterms:created>
  <dcterms:modified xsi:type="dcterms:W3CDTF">2017-06-08T09:57:04Z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nimolnar@microsoft.com</vt:lpwstr>
  </property>
  <property fmtid="{D5CDD505-2E9C-101B-9397-08002B2CF9AE}" pid="6" name="MSIP_Label_f42aa342-8706-4288-bd11-ebb85995028c_SetDate">
    <vt:lpwstr>2017-06-02T13:56:11.0936340-05:00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